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1748" r:id="rId3"/>
    <p:sldId id="1772" r:id="rId4"/>
    <p:sldId id="1768" r:id="rId5"/>
    <p:sldId id="1769" r:id="rId6"/>
    <p:sldId id="1770" r:id="rId7"/>
    <p:sldId id="1771" r:id="rId8"/>
    <p:sldId id="1773" r:id="rId9"/>
    <p:sldId id="1761" r:id="rId10"/>
    <p:sldId id="1760" r:id="rId11"/>
    <p:sldId id="1763" r:id="rId12"/>
    <p:sldId id="1775" r:id="rId13"/>
    <p:sldId id="1758" r:id="rId14"/>
    <p:sldId id="1759" r:id="rId15"/>
    <p:sldId id="1753" r:id="rId16"/>
    <p:sldId id="1766" r:id="rId17"/>
  </p:sldIdLst>
  <p:sldSz cx="12192000" cy="6858000"/>
  <p:notesSz cx="6858000" cy="9144000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B5C8E5"/>
    <a:srgbClr val="A5BCDF"/>
    <a:srgbClr val="FFA013"/>
    <a:srgbClr val="5B86C5"/>
    <a:srgbClr val="4E7C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3040" autoAdjust="0"/>
  </p:normalViewPr>
  <p:slideViewPr>
    <p:cSldViewPr snapToGrid="0">
      <p:cViewPr varScale="1">
        <p:scale>
          <a:sx n="106" d="100"/>
          <a:sy n="106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8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F68B10D-48DE-467A-A0A1-E84516088C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4DA6FA-74AA-4810-B18B-9C89C0C66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4DB4-0E61-455F-A89D-C1D2A7D8EF3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A87AA9-9B30-4905-981A-0E18A6F7CA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8AFC60-8DD9-467F-B2AB-6210F622B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3028-00F3-414D-A87C-33596C1AA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3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0823-2766-4824-901A-C85DD95A85A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3B31-0101-4002-BDD0-B3B7188B5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8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1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4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2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524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800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1219201" y="3702050"/>
            <a:ext cx="9596967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12192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D6B28A0-0294-4A70-B581-FEB3721A41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278" y="388439"/>
            <a:ext cx="2366644" cy="14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437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26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142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4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2355851" y="25400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1" y="1341439"/>
            <a:ext cx="10344149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</p:txBody>
      </p:sp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                                                    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7D0A2B25-1D1A-4995-8011-65D7E713AEF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4" y="128466"/>
            <a:ext cx="1424154" cy="869825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41BF1AED-F8FF-4CB9-80E8-4767025F78F4}"/>
              </a:ext>
            </a:extLst>
          </p:cNvPr>
          <p:cNvSpPr txBox="1"/>
          <p:nvPr userDrawn="1"/>
        </p:nvSpPr>
        <p:spPr>
          <a:xfrm rot="10800000">
            <a:off x="11261218" y="3233569"/>
            <a:ext cx="1046440" cy="3472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5600" dirty="0">
                <a:solidFill>
                  <a:srgbClr val="FEEDCE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CloudSAMS</a:t>
            </a:r>
          </a:p>
        </p:txBody>
      </p:sp>
    </p:spTree>
    <p:extLst>
      <p:ext uri="{BB962C8B-B14F-4D97-AF65-F5344CB8AC3E}">
        <p14:creationId xmlns:p14="http://schemas.microsoft.com/office/powerpoint/2010/main" val="32730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  <a:latin typeface="+mn-ea"/>
              </a:rPr>
              <a:t>學校管理模組</a:t>
            </a:r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CE84A8-76BA-4A5B-B9C8-15717015082C}"/>
              </a:ext>
            </a:extLst>
          </p:cNvPr>
          <p:cNvSpPr/>
          <p:nvPr/>
        </p:nvSpPr>
        <p:spPr>
          <a:xfrm>
            <a:off x="466725" y="563508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9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160">
        <p:fade/>
      </p:transition>
    </mc:Choice>
    <mc:Fallback xmlns="">
      <p:transition spd="med" advTm="23160">
        <p:fade/>
      </p:transition>
    </mc:Fallback>
  </mc:AlternateContent>
  <p:extLst mod="1">
    <p:ext uri="{E180D4A7-C9FB-4DFB-919C-405C955672EB}">
      <p14:showEvtLst xmlns:p14="http://schemas.microsoft.com/office/powerpoint/2010/main">
        <p14:playEvt time="2712" objId="3"/>
        <p14:stopEvt time="20994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61FFC47-974C-4F88-A27B-9751427AF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70" y="1431283"/>
            <a:ext cx="10566250" cy="461694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77AB522-8D50-462A-B83F-085064EACF91}"/>
              </a:ext>
            </a:extLst>
          </p:cNvPr>
          <p:cNvSpPr/>
          <p:nvPr/>
        </p:nvSpPr>
        <p:spPr bwMode="auto">
          <a:xfrm>
            <a:off x="3900536" y="3447107"/>
            <a:ext cx="1178457" cy="362139"/>
          </a:xfrm>
          <a:prstGeom prst="rect">
            <a:avLst/>
          </a:prstGeom>
          <a:noFill/>
          <a:ln w="57150">
            <a:solidFill>
              <a:srgbClr val="B5C8E5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6B6AC5A-23A0-486A-BDA8-4A21E529369C}"/>
              </a:ext>
            </a:extLst>
          </p:cNvPr>
          <p:cNvSpPr/>
          <p:nvPr/>
        </p:nvSpPr>
        <p:spPr bwMode="auto">
          <a:xfrm>
            <a:off x="682070" y="2577155"/>
            <a:ext cx="1617510" cy="28187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B022C25-9344-481A-B938-3F717257B63E}"/>
              </a:ext>
            </a:extLst>
          </p:cNvPr>
          <p:cNvSpPr/>
          <p:nvPr/>
        </p:nvSpPr>
        <p:spPr bwMode="auto">
          <a:xfrm>
            <a:off x="8608338" y="4515627"/>
            <a:ext cx="1141491" cy="315619"/>
          </a:xfrm>
          <a:prstGeom prst="rect">
            <a:avLst/>
          </a:prstGeom>
          <a:noFill/>
          <a:ln w="57150">
            <a:solidFill>
              <a:srgbClr val="B5C8E5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18F9292-4C7E-4F70-B158-38C016F1EE92}"/>
              </a:ext>
            </a:extLst>
          </p:cNvPr>
          <p:cNvSpPr/>
          <p:nvPr/>
        </p:nvSpPr>
        <p:spPr bwMode="auto">
          <a:xfrm>
            <a:off x="6771259" y="2103680"/>
            <a:ext cx="3386729" cy="31767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531C753-6581-4D58-870A-6ED7824F2A6C}"/>
              </a:ext>
            </a:extLst>
          </p:cNvPr>
          <p:cNvSpPr/>
          <p:nvPr/>
        </p:nvSpPr>
        <p:spPr bwMode="auto">
          <a:xfrm>
            <a:off x="9776989" y="4513575"/>
            <a:ext cx="1141490" cy="317671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CC5C8A9-71F8-4527-92EF-BEB4113D95D0}"/>
              </a:ext>
            </a:extLst>
          </p:cNvPr>
          <p:cNvSpPr/>
          <p:nvPr/>
        </p:nvSpPr>
        <p:spPr bwMode="auto">
          <a:xfrm>
            <a:off x="5078992" y="3811426"/>
            <a:ext cx="3529346" cy="362139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11F4C236-08F9-430A-9B2A-857A800E45AB}"/>
              </a:ext>
            </a:extLst>
          </p:cNvPr>
          <p:cNvSpPr txBox="1">
            <a:spLocks/>
          </p:cNvSpPr>
          <p:nvPr/>
        </p:nvSpPr>
        <p:spPr bwMode="auto">
          <a:xfrm>
            <a:off x="2132331" y="260801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kern="0" dirty="0"/>
              <a:t>新功能 </a:t>
            </a:r>
            <a:r>
              <a:rPr lang="en-US" altLang="zh-TW" kern="0" dirty="0"/>
              <a:t>(</a:t>
            </a:r>
            <a:r>
              <a:rPr lang="zh-TW" altLang="en-US" kern="0" dirty="0"/>
              <a:t>二</a:t>
            </a:r>
            <a:r>
              <a:rPr lang="en-US" altLang="zh-TW" kern="0" dirty="0"/>
              <a:t>) - </a:t>
            </a:r>
            <a:r>
              <a:rPr lang="zh-TW" altLang="en-US" kern="0" dirty="0"/>
              <a:t>學校行政行事曆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7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17"/>
    </mc:Choice>
    <mc:Fallback xmlns="">
      <p:transition spd="slow" advTm="34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 animBg="1"/>
      <p:bldP spid="8" grpId="0" animBg="1"/>
      <p:bldP spid="8" grpId="1" animBg="1"/>
      <p:bldP spid="11" grpId="0" animBg="1"/>
      <p:bldP spid="15" grpId="0" animBg="1"/>
      <p:bldP spid="15" grpId="1" animBg="1"/>
      <p:bldP spid="16" grpId="0" animBg="1"/>
    </p:bldLst>
  </p:timing>
  <p:extLst mod="1">
    <p:ext uri="{E180D4A7-C9FB-4DFB-919C-405C955672EB}">
      <p14:showEvtLst xmlns:p14="http://schemas.microsoft.com/office/powerpoint/2010/main">
        <p14:playEvt time="2293" objId="4"/>
        <p14:stopEvt time="31814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DB8672C-B389-40E4-9A4F-7458F35658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9"/>
          <a:stretch/>
        </p:blipFill>
        <p:spPr>
          <a:xfrm>
            <a:off x="1155723" y="1577877"/>
            <a:ext cx="9421656" cy="421593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86855F9-A9AC-4F85-99E5-4FB70F9A628B}"/>
              </a:ext>
            </a:extLst>
          </p:cNvPr>
          <p:cNvSpPr/>
          <p:nvPr/>
        </p:nvSpPr>
        <p:spPr bwMode="auto">
          <a:xfrm>
            <a:off x="1267485" y="5295514"/>
            <a:ext cx="1430447" cy="26648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4113C30-4E6F-4DDE-B431-AC5D7137D4B6}"/>
              </a:ext>
            </a:extLst>
          </p:cNvPr>
          <p:cNvSpPr/>
          <p:nvPr/>
        </p:nvSpPr>
        <p:spPr bwMode="auto">
          <a:xfrm>
            <a:off x="8200930" y="2784149"/>
            <a:ext cx="1866523" cy="91439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EAEE9C3-9E26-4325-82B7-92364F816B04}"/>
              </a:ext>
            </a:extLst>
          </p:cNvPr>
          <p:cNvSpPr/>
          <p:nvPr/>
        </p:nvSpPr>
        <p:spPr bwMode="auto">
          <a:xfrm>
            <a:off x="2906939" y="1577878"/>
            <a:ext cx="2283897" cy="26648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AD73A408-5F19-43CE-98F3-5F84227479CF}"/>
              </a:ext>
            </a:extLst>
          </p:cNvPr>
          <p:cNvSpPr txBox="1">
            <a:spLocks/>
          </p:cNvSpPr>
          <p:nvPr/>
        </p:nvSpPr>
        <p:spPr bwMode="auto">
          <a:xfrm>
            <a:off x="2132331" y="260801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kern="0" dirty="0"/>
              <a:t>新功能 </a:t>
            </a:r>
            <a:r>
              <a:rPr lang="en-US" altLang="zh-TW" kern="0" dirty="0"/>
              <a:t>(</a:t>
            </a:r>
            <a:r>
              <a:rPr lang="zh-TW" altLang="en-US" kern="0" dirty="0"/>
              <a:t>三</a:t>
            </a:r>
            <a:r>
              <a:rPr lang="en-US" altLang="zh-TW" kern="0" dirty="0"/>
              <a:t>) - </a:t>
            </a:r>
            <a:r>
              <a:rPr lang="zh-TW" altLang="en-US" kern="0" dirty="0"/>
              <a:t>匯入 </a:t>
            </a:r>
            <a:r>
              <a:rPr lang="en-US" altLang="zh-TW" kern="0" dirty="0"/>
              <a:t>ICS </a:t>
            </a:r>
            <a:r>
              <a:rPr lang="zh-TW" altLang="en-US" kern="0" dirty="0"/>
              <a:t>檔</a:t>
            </a:r>
            <a:endParaRPr lang="en-US" kern="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FD944B3-8C00-4B68-A67C-63EF55B6BEA6}"/>
              </a:ext>
            </a:extLst>
          </p:cNvPr>
          <p:cNvSpPr/>
          <p:nvPr/>
        </p:nvSpPr>
        <p:spPr bwMode="auto">
          <a:xfrm>
            <a:off x="4229477" y="2784150"/>
            <a:ext cx="858571" cy="38024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5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62"/>
    </mc:Choice>
    <mc:Fallback xmlns="">
      <p:transition spd="slow" advTm="23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</p:bldLst>
  </p:timing>
  <p:extLst mod="1">
    <p:ext uri="{E180D4A7-C9FB-4DFB-919C-405C955672EB}">
      <p14:showEvtLst xmlns:p14="http://schemas.microsoft.com/office/powerpoint/2010/main">
        <p14:playEvt time="2705" objId="7"/>
        <p14:stopEvt time="20123" objId="7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529CF06-00A6-4E22-AB65-F8E3B458A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8" y="2089902"/>
            <a:ext cx="11351670" cy="2465440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022892CF-C423-408C-9D96-D9626E0931A0}"/>
              </a:ext>
            </a:extLst>
          </p:cNvPr>
          <p:cNvSpPr txBox="1">
            <a:spLocks/>
          </p:cNvSpPr>
          <p:nvPr/>
        </p:nvSpPr>
        <p:spPr bwMode="auto">
          <a:xfrm>
            <a:off x="2159492" y="209573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kern="0" dirty="0"/>
              <a:t>新功能 </a:t>
            </a:r>
            <a:r>
              <a:rPr lang="en-US" altLang="zh-TW" kern="0" dirty="0"/>
              <a:t>(</a:t>
            </a:r>
            <a:r>
              <a:rPr lang="zh-TW" altLang="en-US" kern="0" dirty="0"/>
              <a:t>三</a:t>
            </a:r>
            <a:r>
              <a:rPr lang="en-US" altLang="zh-TW" kern="0" dirty="0"/>
              <a:t>) - </a:t>
            </a:r>
            <a:r>
              <a:rPr lang="zh-TW" altLang="en-US" kern="0" dirty="0"/>
              <a:t>匯入 </a:t>
            </a:r>
            <a:r>
              <a:rPr lang="en-US" altLang="zh-TW" kern="0" dirty="0"/>
              <a:t>ICS </a:t>
            </a:r>
            <a:r>
              <a:rPr lang="zh-TW" altLang="en-US" kern="0" dirty="0"/>
              <a:t>檔</a:t>
            </a:r>
            <a:endParaRPr lang="en-US" kern="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16EE8D6-D1F5-4605-A9B1-C00DC4F9460C}"/>
              </a:ext>
            </a:extLst>
          </p:cNvPr>
          <p:cNvSpPr/>
          <p:nvPr/>
        </p:nvSpPr>
        <p:spPr bwMode="auto">
          <a:xfrm>
            <a:off x="2819150" y="3648547"/>
            <a:ext cx="286189" cy="5251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2FDD008-F9FC-4350-8137-ACE368DA7D93}"/>
              </a:ext>
            </a:extLst>
          </p:cNvPr>
          <p:cNvSpPr/>
          <p:nvPr/>
        </p:nvSpPr>
        <p:spPr bwMode="auto">
          <a:xfrm>
            <a:off x="3336911" y="3358835"/>
            <a:ext cx="8405507" cy="81481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92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37"/>
    </mc:Choice>
    <mc:Fallback xmlns="">
      <p:transition spd="slow" advTm="25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  <p:extLst mod="1">
    <p:ext uri="{E180D4A7-C9FB-4DFB-919C-405C955672EB}">
      <p14:showEvtLst xmlns:p14="http://schemas.microsoft.com/office/powerpoint/2010/main">
        <p14:playEvt time="2436" objId="3"/>
        <p14:stopEvt time="22956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DC0652B3-DC7B-4A70-BD54-A6B700A17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86596"/>
              </p:ext>
            </p:extLst>
          </p:nvPr>
        </p:nvGraphicFramePr>
        <p:xfrm>
          <a:off x="172720" y="1574181"/>
          <a:ext cx="11856720" cy="46742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387949">
                  <a:extLst>
                    <a:ext uri="{9D8B030D-6E8A-4147-A177-3AD203B41FA5}">
                      <a16:colId xmlns:a16="http://schemas.microsoft.com/office/drawing/2014/main" val="3132057122"/>
                    </a:ext>
                  </a:extLst>
                </a:gridCol>
                <a:gridCol w="6468771">
                  <a:extLst>
                    <a:ext uri="{9D8B030D-6E8A-4147-A177-3AD203B41FA5}">
                      <a16:colId xmlns:a16="http://schemas.microsoft.com/office/drawing/2014/main" val="3302959244"/>
                    </a:ext>
                  </a:extLst>
                </a:gridCol>
              </a:tblGrid>
              <a:tr h="6560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lt"/>
                        </a:rPr>
                        <a:t>舊介面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solidFill>
                      <a:srgbClr val="B5C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lt"/>
                        </a:rPr>
                        <a:t>新介面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solidFill>
                      <a:srgbClr val="5B86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245152"/>
                  </a:ext>
                </a:extLst>
              </a:tr>
              <a:tr h="401815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B5C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5B86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91866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55BA4A96-86C2-474D-8D5D-19259BE4F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573"/>
          <a:stretch/>
        </p:blipFill>
        <p:spPr>
          <a:xfrm>
            <a:off x="256620" y="2693179"/>
            <a:ext cx="5158564" cy="28874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1AB3C08-560B-4E1F-B63A-F1B5E6A32491}"/>
              </a:ext>
            </a:extLst>
          </p:cNvPr>
          <p:cNvSpPr/>
          <p:nvPr/>
        </p:nvSpPr>
        <p:spPr bwMode="auto">
          <a:xfrm>
            <a:off x="256620" y="5290664"/>
            <a:ext cx="1643299" cy="25669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F19C1719-E32B-4EBF-9160-116A79943A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4" r="33159"/>
          <a:stretch/>
        </p:blipFill>
        <p:spPr>
          <a:xfrm>
            <a:off x="5792663" y="2391107"/>
            <a:ext cx="5959440" cy="3673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D68EB2B-D4C2-41D3-BEF0-5DE6179F3B11}"/>
              </a:ext>
            </a:extLst>
          </p:cNvPr>
          <p:cNvSpPr/>
          <p:nvPr/>
        </p:nvSpPr>
        <p:spPr bwMode="auto">
          <a:xfrm>
            <a:off x="5899341" y="2689274"/>
            <a:ext cx="1894485" cy="27848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877BC21D-6403-474C-8F99-AF59B9BD6C2D}"/>
              </a:ext>
            </a:extLst>
          </p:cNvPr>
          <p:cNvSpPr/>
          <p:nvPr/>
        </p:nvSpPr>
        <p:spPr bwMode="auto">
          <a:xfrm>
            <a:off x="5112962" y="3951647"/>
            <a:ext cx="679701" cy="552344"/>
          </a:xfrm>
          <a:prstGeom prst="rightArrow">
            <a:avLst/>
          </a:prstGeom>
          <a:solidFill>
            <a:schemeClr val="tx1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2B72AFB9-5A05-4F7B-B849-BDCBD279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782" y="270328"/>
            <a:ext cx="9550400" cy="762000"/>
          </a:xfrm>
        </p:spPr>
        <p:txBody>
          <a:bodyPr/>
          <a:lstStyle/>
          <a:p>
            <a:r>
              <a:rPr lang="zh-TW" altLang="en-US" dirty="0"/>
              <a:t>優化介面 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7775716-15DC-4D3C-9A52-B8FDFF3D9E88}"/>
              </a:ext>
            </a:extLst>
          </p:cNvPr>
          <p:cNvSpPr/>
          <p:nvPr/>
        </p:nvSpPr>
        <p:spPr bwMode="auto">
          <a:xfrm>
            <a:off x="246460" y="2680221"/>
            <a:ext cx="2354500" cy="20161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2B30B3D-A8F6-4A22-9DF0-239572937224}"/>
              </a:ext>
            </a:extLst>
          </p:cNvPr>
          <p:cNvSpPr/>
          <p:nvPr/>
        </p:nvSpPr>
        <p:spPr bwMode="auto">
          <a:xfrm>
            <a:off x="5792662" y="2383628"/>
            <a:ext cx="2518217" cy="20923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0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41"/>
    </mc:Choice>
    <mc:Fallback xmlns="">
      <p:transition spd="slow" advTm="30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0" grpId="0" animBg="1"/>
      <p:bldP spid="11" grpId="0" animBg="1"/>
    </p:bldLst>
  </p:timing>
  <p:extLst mod="1">
    <p:ext uri="{E180D4A7-C9FB-4DFB-919C-405C955672EB}">
      <p14:showEvtLst xmlns:p14="http://schemas.microsoft.com/office/powerpoint/2010/main">
        <p14:playEvt time="2408" objId="2"/>
        <p14:stopEvt time="28618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C879254-F37D-49A0-9541-DD54C2323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839775"/>
              </p:ext>
            </p:extLst>
          </p:nvPr>
        </p:nvGraphicFramePr>
        <p:xfrm>
          <a:off x="152400" y="1574181"/>
          <a:ext cx="11477782" cy="430689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215751">
                  <a:extLst>
                    <a:ext uri="{9D8B030D-6E8A-4147-A177-3AD203B41FA5}">
                      <a16:colId xmlns:a16="http://schemas.microsoft.com/office/drawing/2014/main" val="3132057122"/>
                    </a:ext>
                  </a:extLst>
                </a:gridCol>
                <a:gridCol w="6262031">
                  <a:extLst>
                    <a:ext uri="{9D8B030D-6E8A-4147-A177-3AD203B41FA5}">
                      <a16:colId xmlns:a16="http://schemas.microsoft.com/office/drawing/2014/main" val="3302959244"/>
                    </a:ext>
                  </a:extLst>
                </a:gridCol>
              </a:tblGrid>
              <a:tr h="5695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lt"/>
                        </a:rPr>
                        <a:t>舊介面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solidFill>
                      <a:srgbClr val="B5C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lt"/>
                        </a:rPr>
                        <a:t>新介面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solidFill>
                      <a:srgbClr val="5B86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245152"/>
                  </a:ext>
                </a:extLst>
              </a:tr>
              <a:tr h="372777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B5C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5B86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91866"/>
                  </a:ext>
                </a:extLst>
              </a:tr>
            </a:tbl>
          </a:graphicData>
        </a:graphic>
      </p:graphicFrame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EA0260CC-1D3D-4BC6-813B-B2ADED98A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843"/>
          <a:stretch/>
        </p:blipFill>
        <p:spPr bwMode="auto">
          <a:xfrm>
            <a:off x="203200" y="2367574"/>
            <a:ext cx="5085792" cy="308834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CDFA946-E33E-4994-9DAD-ECF2D9D6D175}"/>
              </a:ext>
            </a:extLst>
          </p:cNvPr>
          <p:cNvSpPr/>
          <p:nvPr/>
        </p:nvSpPr>
        <p:spPr bwMode="auto">
          <a:xfrm>
            <a:off x="203200" y="5166131"/>
            <a:ext cx="2651760" cy="28978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9030A1EA-3F20-4099-98CB-26E94A7A248F}"/>
              </a:ext>
            </a:extLst>
          </p:cNvPr>
          <p:cNvSpPr/>
          <p:nvPr/>
        </p:nvSpPr>
        <p:spPr bwMode="auto">
          <a:xfrm>
            <a:off x="5633582" y="3479366"/>
            <a:ext cx="679701" cy="552344"/>
          </a:xfrm>
          <a:prstGeom prst="rightArrow">
            <a:avLst/>
          </a:prstGeom>
          <a:solidFill>
            <a:schemeClr val="tx1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6738B7F-8662-46F2-9D49-F116B8901A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t="384" r="248" b="759"/>
          <a:stretch/>
        </p:blipFill>
        <p:spPr>
          <a:xfrm>
            <a:off x="5514424" y="2309446"/>
            <a:ext cx="5915576" cy="3344985"/>
          </a:xfrm>
          <a:prstGeom prst="rect">
            <a:avLst/>
          </a:prstGeom>
          <a:ln>
            <a:noFill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EF7B100-82EC-4F0B-B986-063BB20FBF70}"/>
              </a:ext>
            </a:extLst>
          </p:cNvPr>
          <p:cNvSpPr/>
          <p:nvPr/>
        </p:nvSpPr>
        <p:spPr bwMode="auto">
          <a:xfrm>
            <a:off x="5514424" y="2785924"/>
            <a:ext cx="3355256" cy="29541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標題 5">
            <a:extLst>
              <a:ext uri="{FF2B5EF4-FFF2-40B4-BE49-F238E27FC236}">
                <a16:creationId xmlns:a16="http://schemas.microsoft.com/office/drawing/2014/main" id="{859FEAC9-0A05-47FC-BA6A-ADAFE0B8E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782" y="270328"/>
            <a:ext cx="9550400" cy="762000"/>
          </a:xfrm>
        </p:spPr>
        <p:txBody>
          <a:bodyPr/>
          <a:lstStyle/>
          <a:p>
            <a:r>
              <a:rPr lang="zh-TW" altLang="en-US" dirty="0"/>
              <a:t>優化介面 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8BF2192-F298-446B-B827-1928BFD40BD6}"/>
              </a:ext>
            </a:extLst>
          </p:cNvPr>
          <p:cNvSpPr/>
          <p:nvPr/>
        </p:nvSpPr>
        <p:spPr bwMode="auto">
          <a:xfrm>
            <a:off x="203200" y="2387895"/>
            <a:ext cx="2438400" cy="19274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9BFB6C4-7219-4DEC-8445-F72843559E94}"/>
              </a:ext>
            </a:extLst>
          </p:cNvPr>
          <p:cNvSpPr/>
          <p:nvPr/>
        </p:nvSpPr>
        <p:spPr bwMode="auto">
          <a:xfrm>
            <a:off x="5523477" y="2303766"/>
            <a:ext cx="2786296" cy="20132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5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0"/>
    </mc:Choice>
    <mc:Fallback xmlns="">
      <p:transition spd="slow" advTm="17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8" grpId="2" animBg="1"/>
      <p:bldP spid="14" grpId="0" animBg="1"/>
      <p:bldP spid="15" grpId="0" animBg="1"/>
    </p:bldLst>
  </p:timing>
  <p:extLst mod="1">
    <p:ext uri="{E180D4A7-C9FB-4DFB-919C-405C955672EB}">
      <p14:showEvtLst xmlns:p14="http://schemas.microsoft.com/office/powerpoint/2010/main">
        <p14:playEvt time="2230" objId="3"/>
        <p14:stopEvt time="15177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1440B6D-3C06-40BD-BBE2-C4BDE4D3B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60" y="1497737"/>
            <a:ext cx="9279180" cy="4918510"/>
          </a:xfrm>
          <a:prstGeom prst="rect">
            <a:avLst/>
          </a:prstGeom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727DA85-091F-4578-B2E8-DC934EA4B61D}"/>
              </a:ext>
            </a:extLst>
          </p:cNvPr>
          <p:cNvSpPr/>
          <p:nvPr/>
        </p:nvSpPr>
        <p:spPr bwMode="auto">
          <a:xfrm>
            <a:off x="1419604" y="3503693"/>
            <a:ext cx="272415" cy="221809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C8145BA-D13D-44FC-ABCE-881F06729AFE}"/>
              </a:ext>
            </a:extLst>
          </p:cNvPr>
          <p:cNvSpPr/>
          <p:nvPr/>
        </p:nvSpPr>
        <p:spPr bwMode="auto">
          <a:xfrm>
            <a:off x="4752753" y="3195875"/>
            <a:ext cx="712382" cy="28971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3FDEBA6-14D7-4CC0-81BD-3E66FBAA62F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t="497" r="-146" b="1179"/>
          <a:stretch/>
        </p:blipFill>
        <p:spPr bwMode="auto">
          <a:xfrm>
            <a:off x="2582332" y="2175933"/>
            <a:ext cx="6887283" cy="3234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DDFBA2C-9F29-4607-BCB9-76C1E5BB7C7E}"/>
              </a:ext>
            </a:extLst>
          </p:cNvPr>
          <p:cNvSpPr/>
          <p:nvPr/>
        </p:nvSpPr>
        <p:spPr bwMode="auto">
          <a:xfrm>
            <a:off x="4940546" y="4002029"/>
            <a:ext cx="4480688" cy="144696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07560DA-E385-4BA9-BD98-17E171A009BD}"/>
              </a:ext>
            </a:extLst>
          </p:cNvPr>
          <p:cNvSpPr/>
          <p:nvPr/>
        </p:nvSpPr>
        <p:spPr bwMode="auto">
          <a:xfrm>
            <a:off x="2694499" y="3485585"/>
            <a:ext cx="651567" cy="44361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2" name="標題 5">
            <a:extLst>
              <a:ext uri="{FF2B5EF4-FFF2-40B4-BE49-F238E27FC236}">
                <a16:creationId xmlns:a16="http://schemas.microsoft.com/office/drawing/2014/main" id="{DDD09E93-78DD-487C-ADED-A7DD050D3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782" y="270328"/>
            <a:ext cx="9550400" cy="762000"/>
          </a:xfrm>
        </p:spPr>
        <p:txBody>
          <a:bodyPr/>
          <a:lstStyle/>
          <a:p>
            <a:r>
              <a:rPr lang="zh-TW" altLang="en-US" dirty="0"/>
              <a:t>優化介面 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407004BE-B919-4CE6-A4F5-45AB85DAE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24" y="1409852"/>
            <a:ext cx="9514072" cy="5069216"/>
          </a:xfrm>
          <a:prstGeom prst="rect">
            <a:avLst/>
          </a:prstGeom>
          <a:ln>
            <a:noFill/>
          </a:ln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4D336E7E-EF48-4EA5-B2ED-4D4B89F15371}"/>
              </a:ext>
            </a:extLst>
          </p:cNvPr>
          <p:cNvSpPr/>
          <p:nvPr/>
        </p:nvSpPr>
        <p:spPr bwMode="auto">
          <a:xfrm>
            <a:off x="6960364" y="3769726"/>
            <a:ext cx="2128871" cy="202879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60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60"/>
    </mc:Choice>
    <mc:Fallback xmlns="">
      <p:transition spd="slow" advTm="38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7" grpId="0" animBg="1"/>
      <p:bldP spid="17" grpId="1" animBg="1"/>
    </p:bldLst>
  </p:timing>
  <p:extLst mod="1">
    <p:ext uri="{E180D4A7-C9FB-4DFB-919C-405C955672EB}">
      <p14:showEvtLst xmlns:p14="http://schemas.microsoft.com/office/powerpoint/2010/main">
        <p14:playEvt time="2379" objId="7"/>
        <p14:stopEvt time="34663" objId="7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420354-E295-477D-89AC-76B1D7010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1" y="635000"/>
            <a:ext cx="10344149" cy="4740275"/>
          </a:xfrm>
        </p:spPr>
        <p:txBody>
          <a:bodyPr/>
          <a:lstStyle/>
          <a:p>
            <a:pPr marL="0" indent="0" algn="ctr">
              <a:buNone/>
            </a:pPr>
            <a:endParaRPr lang="en-US" altLang="zh-TW" sz="6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altLang="zh-TW" sz="6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6000" b="1" dirty="0">
                <a:solidFill>
                  <a:schemeClr val="accent6">
                    <a:lumMod val="50000"/>
                  </a:schemeClr>
                </a:solidFill>
              </a:rPr>
              <a:t>完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7"/>
    </mc:Choice>
    <mc:Fallback xmlns="">
      <p:transition spd="slow" advTm="67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1F81711-AD63-436D-A2E3-F3E26A19BB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9" b="1533"/>
          <a:stretch/>
        </p:blipFill>
        <p:spPr>
          <a:xfrm>
            <a:off x="8667182" y="1242361"/>
            <a:ext cx="1934425" cy="5192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857F02A6-C2DE-4E25-A4C4-DFE8D2B7C8E8}"/>
              </a:ext>
            </a:extLst>
          </p:cNvPr>
          <p:cNvSpPr/>
          <p:nvPr/>
        </p:nvSpPr>
        <p:spPr bwMode="auto">
          <a:xfrm>
            <a:off x="8012547" y="3451859"/>
            <a:ext cx="473337" cy="411480"/>
          </a:xfrm>
          <a:prstGeom prst="rightArrow">
            <a:avLst/>
          </a:prstGeom>
          <a:solidFill>
            <a:srgbClr val="4E7CC0"/>
          </a:solidFill>
          <a:ln>
            <a:solidFill>
              <a:schemeClr val="tx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2D0AEF4-85FE-41B1-AA89-D0575F8924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574" r="87769" b="47668"/>
          <a:stretch/>
        </p:blipFill>
        <p:spPr>
          <a:xfrm>
            <a:off x="5522614" y="2055137"/>
            <a:ext cx="2308634" cy="3159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6C7DEB0-6EC1-43AF-9E30-5B92A5753B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09" t="8449" r="28044" b="5611"/>
          <a:stretch/>
        </p:blipFill>
        <p:spPr>
          <a:xfrm>
            <a:off x="306857" y="1491719"/>
            <a:ext cx="4770445" cy="4580472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9C14C4A6-D395-4961-A472-A25E1595B17D}"/>
              </a:ext>
            </a:extLst>
          </p:cNvPr>
          <p:cNvSpPr txBox="1">
            <a:spLocks/>
          </p:cNvSpPr>
          <p:nvPr/>
        </p:nvSpPr>
        <p:spPr bwMode="auto">
          <a:xfrm>
            <a:off x="2132331" y="260801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kern="0" dirty="0"/>
              <a:t>學校管理模組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056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84"/>
    </mc:Choice>
    <mc:Fallback xmlns="">
      <p:transition spd="slow" advTm="36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>
    <p:ext uri="{E180D4A7-C9FB-4DFB-919C-405C955672EB}">
      <p14:showEvtLst xmlns:p14="http://schemas.microsoft.com/office/powerpoint/2010/main">
        <p14:playEvt time="2550" objId="9"/>
        <p14:stopEvt time="33706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AB9B845-6D77-4748-A612-18C232AF0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56" b="13969"/>
          <a:stretch/>
        </p:blipFill>
        <p:spPr>
          <a:xfrm>
            <a:off x="653869" y="1576823"/>
            <a:ext cx="10909331" cy="4170833"/>
          </a:xfrm>
          <a:prstGeom prst="rect">
            <a:avLst/>
          </a:prstGeom>
          <a:ln>
            <a:noFill/>
          </a:ln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AE42DD3F-EFCF-43E4-8462-460CD870BB95}"/>
              </a:ext>
            </a:extLst>
          </p:cNvPr>
          <p:cNvSpPr txBox="1">
            <a:spLocks/>
          </p:cNvSpPr>
          <p:nvPr/>
        </p:nvSpPr>
        <p:spPr bwMode="auto">
          <a:xfrm>
            <a:off x="2123277" y="285264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kern="0" dirty="0"/>
              <a:t>新功能 </a:t>
            </a:r>
            <a:r>
              <a:rPr lang="en-US" altLang="zh-TW" kern="0" dirty="0"/>
              <a:t>(</a:t>
            </a:r>
            <a:r>
              <a:rPr lang="zh-TW" altLang="en-US" kern="0" dirty="0"/>
              <a:t>一</a:t>
            </a:r>
            <a:r>
              <a:rPr lang="en-US" altLang="zh-TW" kern="0" dirty="0"/>
              <a:t>)</a:t>
            </a:r>
            <a:r>
              <a:rPr lang="zh-TW" altLang="en-US" kern="0" dirty="0"/>
              <a:t> </a:t>
            </a:r>
            <a:r>
              <a:rPr lang="en-US" altLang="zh-TW" kern="0" dirty="0"/>
              <a:t>– </a:t>
            </a:r>
            <a:r>
              <a:rPr lang="zh-TW" altLang="en-US" dirty="0">
                <a:effectLst/>
              </a:rPr>
              <a:t>校曆小工具 及 班別時間表小工具</a:t>
            </a:r>
            <a:endParaRPr lang="en-US" kern="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DFFE5B8-6214-4AC8-A39D-5A21E4E533FD}"/>
              </a:ext>
            </a:extLst>
          </p:cNvPr>
          <p:cNvSpPr/>
          <p:nvPr/>
        </p:nvSpPr>
        <p:spPr bwMode="auto">
          <a:xfrm>
            <a:off x="653870" y="2562131"/>
            <a:ext cx="1301082" cy="26077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0FBCFB0-9040-4263-A20A-03BD609014B5}"/>
              </a:ext>
            </a:extLst>
          </p:cNvPr>
          <p:cNvSpPr/>
          <p:nvPr/>
        </p:nvSpPr>
        <p:spPr bwMode="auto">
          <a:xfrm>
            <a:off x="2046083" y="1576824"/>
            <a:ext cx="815984" cy="25822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DBB1F17-72B2-4FEF-9A6F-24AC46D92709}"/>
              </a:ext>
            </a:extLst>
          </p:cNvPr>
          <p:cNvSpPr/>
          <p:nvPr/>
        </p:nvSpPr>
        <p:spPr bwMode="auto">
          <a:xfrm>
            <a:off x="3172230" y="2132155"/>
            <a:ext cx="2767015" cy="195216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箭號: 向左 8">
            <a:extLst>
              <a:ext uri="{FF2B5EF4-FFF2-40B4-BE49-F238E27FC236}">
                <a16:creationId xmlns:a16="http://schemas.microsoft.com/office/drawing/2014/main" id="{EFB29BE5-6E66-47C1-8D6A-C477DEACB24A}"/>
              </a:ext>
            </a:extLst>
          </p:cNvPr>
          <p:cNvSpPr/>
          <p:nvPr/>
        </p:nvSpPr>
        <p:spPr bwMode="auto">
          <a:xfrm>
            <a:off x="7432724" y="2350979"/>
            <a:ext cx="593972" cy="341912"/>
          </a:xfrm>
          <a:prstGeom prst="leftArrow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箭號: 向左 9">
            <a:extLst>
              <a:ext uri="{FF2B5EF4-FFF2-40B4-BE49-F238E27FC236}">
                <a16:creationId xmlns:a16="http://schemas.microsoft.com/office/drawing/2014/main" id="{6B031236-C331-46D4-8191-2301FDE0C974}"/>
              </a:ext>
            </a:extLst>
          </p:cNvPr>
          <p:cNvSpPr/>
          <p:nvPr/>
        </p:nvSpPr>
        <p:spPr bwMode="auto">
          <a:xfrm>
            <a:off x="2404247" y="2350979"/>
            <a:ext cx="593972" cy="341912"/>
          </a:xfrm>
          <a:prstGeom prst="leftArrow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B3D02458-AC57-4F7F-8DA3-8499FC4EE7E6}"/>
              </a:ext>
            </a:extLst>
          </p:cNvPr>
          <p:cNvSpPr/>
          <p:nvPr/>
        </p:nvSpPr>
        <p:spPr bwMode="auto">
          <a:xfrm>
            <a:off x="3128703" y="2630056"/>
            <a:ext cx="543264" cy="212620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BBDF3987-0027-4F22-9E79-D2F1BA20AEF0}"/>
              </a:ext>
            </a:extLst>
          </p:cNvPr>
          <p:cNvSpPr/>
          <p:nvPr/>
        </p:nvSpPr>
        <p:spPr bwMode="auto">
          <a:xfrm>
            <a:off x="3128702" y="3185952"/>
            <a:ext cx="833697" cy="243048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7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49"/>
    </mc:Choice>
    <mc:Fallback xmlns="">
      <p:transition spd="slow" advTm="25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  <p:extLst mod="1">
    <p:ext uri="{E180D4A7-C9FB-4DFB-919C-405C955672EB}">
      <p14:showEvtLst xmlns:p14="http://schemas.microsoft.com/office/powerpoint/2010/main">
        <p14:playEvt time="2700" objId="3"/>
        <p14:stopEvt time="23147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644170D1-2BE7-47F7-82D0-0B06757050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45" t="25900" r="586" b="-1"/>
          <a:stretch/>
        </p:blipFill>
        <p:spPr>
          <a:xfrm>
            <a:off x="1085970" y="1402430"/>
            <a:ext cx="9973916" cy="5121987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94A66C8C-9EB7-4FF9-953F-4C602B7F7340}"/>
              </a:ext>
            </a:extLst>
          </p:cNvPr>
          <p:cNvSpPr txBox="1">
            <a:spLocks/>
          </p:cNvSpPr>
          <p:nvPr/>
        </p:nvSpPr>
        <p:spPr bwMode="auto">
          <a:xfrm>
            <a:off x="2096117" y="270006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kern="0" dirty="0"/>
              <a:t>新功能 </a:t>
            </a:r>
            <a:r>
              <a:rPr lang="en-US" altLang="zh-TW" kern="0" dirty="0"/>
              <a:t>(</a:t>
            </a:r>
            <a:r>
              <a:rPr lang="zh-TW" altLang="en-US" kern="0" dirty="0"/>
              <a:t>一</a:t>
            </a:r>
            <a:r>
              <a:rPr lang="en-US" altLang="zh-TW" kern="0" dirty="0"/>
              <a:t>)</a:t>
            </a:r>
            <a:r>
              <a:rPr lang="zh-TW" altLang="en-US" kern="0" dirty="0"/>
              <a:t> </a:t>
            </a:r>
            <a:r>
              <a:rPr lang="en-US" altLang="zh-TW" kern="0" dirty="0"/>
              <a:t>– </a:t>
            </a:r>
            <a:r>
              <a:rPr lang="zh-TW" altLang="en-US" dirty="0">
                <a:effectLst/>
              </a:rPr>
              <a:t>校曆小工具</a:t>
            </a:r>
            <a:endParaRPr lang="en-US" kern="0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8A66C1E-55A6-4FB8-9DF0-543251035A85}"/>
              </a:ext>
            </a:extLst>
          </p:cNvPr>
          <p:cNvGrpSpPr/>
          <p:nvPr/>
        </p:nvGrpSpPr>
        <p:grpSpPr>
          <a:xfrm>
            <a:off x="1251432" y="2890671"/>
            <a:ext cx="1239632" cy="775854"/>
            <a:chOff x="1791358" y="3526396"/>
            <a:chExt cx="1239632" cy="775854"/>
          </a:xfrm>
        </p:grpSpPr>
        <p:sp>
          <p:nvSpPr>
            <p:cNvPr id="12" name="圖說文字: 向上箭號 11">
              <a:extLst>
                <a:ext uri="{FF2B5EF4-FFF2-40B4-BE49-F238E27FC236}">
                  <a16:creationId xmlns:a16="http://schemas.microsoft.com/office/drawing/2014/main" id="{DDDFAE2E-0691-4ECB-A77B-106B37FBB91B}"/>
                </a:ext>
              </a:extLst>
            </p:cNvPr>
            <p:cNvSpPr/>
            <p:nvPr/>
          </p:nvSpPr>
          <p:spPr bwMode="auto">
            <a:xfrm>
              <a:off x="1791358" y="3526396"/>
              <a:ext cx="1239632" cy="775854"/>
            </a:xfrm>
            <a:prstGeom prst="upArrowCallout">
              <a:avLst/>
            </a:prstGeom>
            <a:solidFill>
              <a:srgbClr val="CC99FF"/>
            </a:solidFill>
            <a:ln w="25400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ADF812DE-95EE-4C07-9B17-5EB6135CCF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135" t="14441" r="4277"/>
            <a:stretch/>
          </p:blipFill>
          <p:spPr>
            <a:xfrm>
              <a:off x="1944166" y="3876338"/>
              <a:ext cx="934015" cy="42450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17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09"/>
    </mc:Choice>
    <mc:Fallback xmlns="">
      <p:transition spd="slow" advTm="16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502" objId="2"/>
        <p14:stopEvt time="14104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5990CBB-9AFA-4A4D-8C62-4CE8CB2454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4" t="15006"/>
          <a:stretch/>
        </p:blipFill>
        <p:spPr>
          <a:xfrm>
            <a:off x="1023040" y="1367073"/>
            <a:ext cx="9913545" cy="5161870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94A66C8C-9EB7-4FF9-953F-4C602B7F7340}"/>
              </a:ext>
            </a:extLst>
          </p:cNvPr>
          <p:cNvSpPr txBox="1">
            <a:spLocks/>
          </p:cNvSpPr>
          <p:nvPr/>
        </p:nvSpPr>
        <p:spPr bwMode="auto">
          <a:xfrm>
            <a:off x="2096117" y="270006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kern="0" dirty="0"/>
              <a:t>新功能 </a:t>
            </a:r>
            <a:r>
              <a:rPr lang="en-US" altLang="zh-TW" kern="0" dirty="0"/>
              <a:t>(</a:t>
            </a:r>
            <a:r>
              <a:rPr lang="zh-TW" altLang="en-US" kern="0" dirty="0"/>
              <a:t>一</a:t>
            </a:r>
            <a:r>
              <a:rPr lang="en-US" altLang="zh-TW" kern="0" dirty="0"/>
              <a:t>)</a:t>
            </a:r>
            <a:r>
              <a:rPr lang="zh-TW" altLang="en-US" kern="0" dirty="0"/>
              <a:t> </a:t>
            </a:r>
            <a:r>
              <a:rPr lang="en-US" altLang="zh-TW" kern="0" dirty="0"/>
              <a:t>– </a:t>
            </a:r>
            <a:r>
              <a:rPr lang="zh-TW" altLang="en-US" dirty="0">
                <a:effectLst/>
              </a:rPr>
              <a:t>校曆小工具</a:t>
            </a:r>
            <a:endParaRPr lang="en-US" kern="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F83AEE1-1521-4CD1-8A55-070366EA8C19}"/>
              </a:ext>
            </a:extLst>
          </p:cNvPr>
          <p:cNvSpPr/>
          <p:nvPr/>
        </p:nvSpPr>
        <p:spPr bwMode="auto">
          <a:xfrm>
            <a:off x="7529209" y="2247089"/>
            <a:ext cx="2100566" cy="142050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E3382A4-70A7-4CB1-9C82-DD719169C77E}"/>
              </a:ext>
            </a:extLst>
          </p:cNvPr>
          <p:cNvSpPr/>
          <p:nvPr/>
        </p:nvSpPr>
        <p:spPr bwMode="auto">
          <a:xfrm>
            <a:off x="9198320" y="4897521"/>
            <a:ext cx="1330860" cy="416862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箭號: 向左 7">
            <a:extLst>
              <a:ext uri="{FF2B5EF4-FFF2-40B4-BE49-F238E27FC236}">
                <a16:creationId xmlns:a16="http://schemas.microsoft.com/office/drawing/2014/main" id="{4F9D9F05-97B7-4611-AFA8-1E0B443859D5}"/>
              </a:ext>
            </a:extLst>
          </p:cNvPr>
          <p:cNvSpPr/>
          <p:nvPr/>
        </p:nvSpPr>
        <p:spPr bwMode="auto">
          <a:xfrm>
            <a:off x="8286120" y="2714910"/>
            <a:ext cx="570368" cy="323661"/>
          </a:xfrm>
          <a:prstGeom prst="leftArrow">
            <a:avLst/>
          </a:prstGeom>
          <a:solidFill>
            <a:srgbClr val="92D050"/>
          </a:solidFill>
          <a:ln w="25400">
            <a:solidFill>
              <a:srgbClr val="92D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42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7"/>
    </mc:Choice>
    <mc:Fallback xmlns="">
      <p:transition spd="slow" advTm="14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" grpId="0" animBg="1"/>
    </p:bldLst>
  </p:timing>
  <p:extLst mod="1">
    <p:ext uri="{E180D4A7-C9FB-4DFB-919C-405C955672EB}">
      <p14:showEvtLst xmlns:p14="http://schemas.microsoft.com/office/powerpoint/2010/main">
        <p14:playEvt time="2471" objId="4"/>
        <p14:stopEvt time="12575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8825CAA-B978-446D-A624-D412BA130E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2" t="14151" b="2344"/>
          <a:stretch/>
        </p:blipFill>
        <p:spPr>
          <a:xfrm>
            <a:off x="1445348" y="1419224"/>
            <a:ext cx="9297909" cy="474345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16E8BC5-EAFB-40A2-8707-B3E935BCB020}"/>
              </a:ext>
            </a:extLst>
          </p:cNvPr>
          <p:cNvSpPr/>
          <p:nvPr/>
        </p:nvSpPr>
        <p:spPr bwMode="auto">
          <a:xfrm>
            <a:off x="7607030" y="2227634"/>
            <a:ext cx="1966820" cy="131547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306ECC3-0975-44D1-85AF-2B55E5A728BB}"/>
              </a:ext>
            </a:extLst>
          </p:cNvPr>
          <p:cNvSpPr/>
          <p:nvPr/>
        </p:nvSpPr>
        <p:spPr bwMode="auto">
          <a:xfrm>
            <a:off x="9157391" y="4742712"/>
            <a:ext cx="1222217" cy="422840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箭號: 向左 6">
            <a:extLst>
              <a:ext uri="{FF2B5EF4-FFF2-40B4-BE49-F238E27FC236}">
                <a16:creationId xmlns:a16="http://schemas.microsoft.com/office/drawing/2014/main" id="{5D3D16A2-3089-4254-BCB8-C262E8AD0604}"/>
              </a:ext>
            </a:extLst>
          </p:cNvPr>
          <p:cNvSpPr/>
          <p:nvPr/>
        </p:nvSpPr>
        <p:spPr bwMode="auto">
          <a:xfrm>
            <a:off x="8360687" y="2615136"/>
            <a:ext cx="570368" cy="323661"/>
          </a:xfrm>
          <a:prstGeom prst="leftArrow">
            <a:avLst/>
          </a:prstGeom>
          <a:solidFill>
            <a:srgbClr val="92D050"/>
          </a:solidFill>
          <a:ln w="25400">
            <a:solidFill>
              <a:srgbClr val="92D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箭號: 向左 8">
            <a:extLst>
              <a:ext uri="{FF2B5EF4-FFF2-40B4-BE49-F238E27FC236}">
                <a16:creationId xmlns:a16="http://schemas.microsoft.com/office/drawing/2014/main" id="{0EF96CA7-265B-4821-9CF3-8DD2A2056051}"/>
              </a:ext>
            </a:extLst>
          </p:cNvPr>
          <p:cNvSpPr/>
          <p:nvPr/>
        </p:nvSpPr>
        <p:spPr bwMode="auto">
          <a:xfrm>
            <a:off x="8352694" y="2970853"/>
            <a:ext cx="570368" cy="323661"/>
          </a:xfrm>
          <a:prstGeom prst="leftArrow">
            <a:avLst/>
          </a:prstGeom>
          <a:solidFill>
            <a:srgbClr val="A5BCDF"/>
          </a:solidFill>
          <a:ln w="25400">
            <a:solidFill>
              <a:srgbClr val="A5BCD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8046E22-D94C-4F49-B75F-B4E611AC4410}"/>
              </a:ext>
            </a:extLst>
          </p:cNvPr>
          <p:cNvSpPr/>
          <p:nvPr/>
        </p:nvSpPr>
        <p:spPr bwMode="auto">
          <a:xfrm>
            <a:off x="7935174" y="4742712"/>
            <a:ext cx="1222218" cy="422840"/>
          </a:xfrm>
          <a:prstGeom prst="rect">
            <a:avLst/>
          </a:prstGeom>
          <a:noFill/>
          <a:ln w="57150">
            <a:solidFill>
              <a:srgbClr val="A5BCD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7C6BE4C-2CCD-4F24-97DE-D3FAB4E75816}"/>
              </a:ext>
            </a:extLst>
          </p:cNvPr>
          <p:cNvSpPr/>
          <p:nvPr/>
        </p:nvSpPr>
        <p:spPr bwMode="auto">
          <a:xfrm>
            <a:off x="2999526" y="3543111"/>
            <a:ext cx="1214674" cy="348559"/>
          </a:xfrm>
          <a:prstGeom prst="rect">
            <a:avLst/>
          </a:prstGeom>
          <a:noFill/>
          <a:ln w="57150">
            <a:solidFill>
              <a:srgbClr val="A5BCD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B4B220FA-74AD-4FCA-BF92-37B27BD409B2}"/>
              </a:ext>
            </a:extLst>
          </p:cNvPr>
          <p:cNvSpPr txBox="1">
            <a:spLocks/>
          </p:cNvSpPr>
          <p:nvPr/>
        </p:nvSpPr>
        <p:spPr bwMode="auto">
          <a:xfrm>
            <a:off x="2123277" y="285264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kern="0" dirty="0"/>
              <a:t>新功能 </a:t>
            </a:r>
            <a:r>
              <a:rPr lang="en-US" altLang="zh-TW" kern="0" dirty="0"/>
              <a:t>(</a:t>
            </a:r>
            <a:r>
              <a:rPr lang="zh-TW" altLang="en-US" kern="0" dirty="0"/>
              <a:t>一</a:t>
            </a:r>
            <a:r>
              <a:rPr lang="en-US" altLang="zh-TW" kern="0" dirty="0"/>
              <a:t>)</a:t>
            </a:r>
            <a:r>
              <a:rPr lang="zh-TW" altLang="en-US" kern="0" dirty="0"/>
              <a:t> </a:t>
            </a:r>
            <a:r>
              <a:rPr lang="en-US" altLang="zh-TW" kern="0" dirty="0"/>
              <a:t>– </a:t>
            </a:r>
            <a:r>
              <a:rPr lang="zh-TW" altLang="en-US" dirty="0">
                <a:effectLst/>
              </a:rPr>
              <a:t>校曆小工具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42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69"/>
    </mc:Choice>
    <mc:Fallback xmlns="">
      <p:transition spd="slow" advTm="16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  <p:extLst mod="1">
    <p:ext uri="{E180D4A7-C9FB-4DFB-919C-405C955672EB}">
      <p14:showEvtLst xmlns:p14="http://schemas.microsoft.com/office/powerpoint/2010/main">
        <p14:playEvt time="2902" objId="4"/>
        <p14:stopEvt time="14657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23D2624-5977-4DDE-8F3A-F698F8EB1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6" t="6703" r="33538" b="43711"/>
          <a:stretch/>
        </p:blipFill>
        <p:spPr>
          <a:xfrm>
            <a:off x="2123278" y="1339370"/>
            <a:ext cx="7260868" cy="4377940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8C836C35-3AAE-44DC-A6A8-3F92D3F90E01}"/>
              </a:ext>
            </a:extLst>
          </p:cNvPr>
          <p:cNvSpPr txBox="1">
            <a:spLocks/>
          </p:cNvSpPr>
          <p:nvPr/>
        </p:nvSpPr>
        <p:spPr bwMode="auto">
          <a:xfrm>
            <a:off x="2123277" y="285264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kern="0" dirty="0"/>
              <a:t>新功能 </a:t>
            </a:r>
            <a:r>
              <a:rPr lang="en-US" altLang="zh-TW" kern="0" dirty="0"/>
              <a:t>(</a:t>
            </a:r>
            <a:r>
              <a:rPr lang="zh-TW" altLang="en-US" kern="0" dirty="0"/>
              <a:t>一</a:t>
            </a:r>
            <a:r>
              <a:rPr lang="en-US" altLang="zh-TW" kern="0" dirty="0"/>
              <a:t>)</a:t>
            </a:r>
            <a:r>
              <a:rPr lang="zh-TW" altLang="en-US" kern="0" dirty="0"/>
              <a:t> </a:t>
            </a:r>
            <a:r>
              <a:rPr lang="en-US" altLang="zh-TW" kern="0" dirty="0"/>
              <a:t>– </a:t>
            </a:r>
            <a:r>
              <a:rPr lang="zh-TW" altLang="en-US" dirty="0">
                <a:effectLst/>
              </a:rPr>
              <a:t>班別時間表小工具</a:t>
            </a:r>
            <a:endParaRPr lang="en-US" kern="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E75928D-3DD2-4BF7-A4B8-E4A7E076D674}"/>
              </a:ext>
            </a:extLst>
          </p:cNvPr>
          <p:cNvSpPr/>
          <p:nvPr/>
        </p:nvSpPr>
        <p:spPr bwMode="auto">
          <a:xfrm>
            <a:off x="4071419" y="2238375"/>
            <a:ext cx="4710631" cy="328025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6C890C8B-321B-474C-9AD6-AB6066C7A33C}"/>
              </a:ext>
            </a:extLst>
          </p:cNvPr>
          <p:cNvSpPr/>
          <p:nvPr/>
        </p:nvSpPr>
        <p:spPr bwMode="auto">
          <a:xfrm>
            <a:off x="4071419" y="4012740"/>
            <a:ext cx="1195906" cy="454485"/>
          </a:xfrm>
          <a:prstGeom prst="ellipse">
            <a:avLst/>
          </a:prstGeom>
          <a:noFill/>
          <a:ln w="76200">
            <a:solidFill>
              <a:srgbClr val="7030A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16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5"/>
    </mc:Choice>
    <mc:Fallback xmlns="">
      <p:transition spd="slow" advTm="10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  <p:extLst mod="1">
    <p:ext uri="{E180D4A7-C9FB-4DFB-919C-405C955672EB}">
      <p14:showEvtLst xmlns:p14="http://schemas.microsoft.com/office/powerpoint/2010/main">
        <p14:playEvt time="2693" objId="3"/>
        <p14:stopEvt time="8843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26CA0A05-7E61-4672-8FA2-149E09CB9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7" y="1629553"/>
            <a:ext cx="5851672" cy="391425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565DCCD-9F11-4932-986A-C36CA32B0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060" y="1629553"/>
            <a:ext cx="6197572" cy="391425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D4CD764-4FAD-4911-81BC-26A0781FDED7}"/>
              </a:ext>
            </a:extLst>
          </p:cNvPr>
          <p:cNvSpPr/>
          <p:nvPr/>
        </p:nvSpPr>
        <p:spPr bwMode="auto">
          <a:xfrm>
            <a:off x="1220990" y="2385489"/>
            <a:ext cx="1152559" cy="133548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2FE2EBC-6C17-41D3-999A-27FEB11C0884}"/>
              </a:ext>
            </a:extLst>
          </p:cNvPr>
          <p:cNvSpPr/>
          <p:nvPr/>
        </p:nvSpPr>
        <p:spPr bwMode="auto">
          <a:xfrm>
            <a:off x="9983236" y="2385488"/>
            <a:ext cx="1324542" cy="142602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2D15ACB-7F17-4D7E-93DF-AD506C02CDE0}"/>
              </a:ext>
            </a:extLst>
          </p:cNvPr>
          <p:cNvSpPr txBox="1">
            <a:spLocks/>
          </p:cNvSpPr>
          <p:nvPr/>
        </p:nvSpPr>
        <p:spPr bwMode="auto">
          <a:xfrm>
            <a:off x="2123277" y="285264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kern="0" dirty="0"/>
              <a:t>新功能 </a:t>
            </a:r>
            <a:r>
              <a:rPr lang="en-US" altLang="zh-TW" kern="0" dirty="0"/>
              <a:t>(</a:t>
            </a:r>
            <a:r>
              <a:rPr lang="zh-TW" altLang="en-US" kern="0" dirty="0"/>
              <a:t>一</a:t>
            </a:r>
            <a:r>
              <a:rPr lang="en-US" altLang="zh-TW" kern="0" dirty="0"/>
              <a:t>)</a:t>
            </a:r>
            <a:r>
              <a:rPr lang="zh-TW" altLang="en-US" kern="0" dirty="0"/>
              <a:t> </a:t>
            </a:r>
            <a:r>
              <a:rPr lang="en-US" altLang="zh-TW" kern="0" dirty="0"/>
              <a:t>– </a:t>
            </a:r>
            <a:r>
              <a:rPr lang="zh-TW" altLang="en-US" dirty="0">
                <a:effectLst/>
              </a:rPr>
              <a:t>班別時間表小工具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0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8"/>
    </mc:Choice>
    <mc:Fallback xmlns="">
      <p:transition spd="slow" advTm="14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  <p:extLst mod="1">
    <p:ext uri="{E180D4A7-C9FB-4DFB-919C-405C955672EB}">
      <p14:showEvtLst xmlns:p14="http://schemas.microsoft.com/office/powerpoint/2010/main">
        <p14:playEvt time="2609" objId="3"/>
        <p14:stopEvt time="12223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A90CEFF-A7F2-4CBC-A437-EDE6322E0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02"/>
          <a:stretch/>
        </p:blipFill>
        <p:spPr>
          <a:xfrm>
            <a:off x="752773" y="1455089"/>
            <a:ext cx="10564446" cy="465946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0E4DBB5-669B-4E1E-BB2E-D12376A7E496}"/>
              </a:ext>
            </a:extLst>
          </p:cNvPr>
          <p:cNvSpPr/>
          <p:nvPr/>
        </p:nvSpPr>
        <p:spPr bwMode="auto">
          <a:xfrm>
            <a:off x="874782" y="4646552"/>
            <a:ext cx="1603570" cy="26648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A4EAFC2-FB38-4818-B178-C7B1175B82BF}"/>
              </a:ext>
            </a:extLst>
          </p:cNvPr>
          <p:cNvSpPr/>
          <p:nvPr/>
        </p:nvSpPr>
        <p:spPr bwMode="auto">
          <a:xfrm>
            <a:off x="4959317" y="1695548"/>
            <a:ext cx="654303" cy="26648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FEDFD86F-AC17-47A2-B9EF-34BFA530734E}"/>
              </a:ext>
            </a:extLst>
          </p:cNvPr>
          <p:cNvSpPr txBox="1">
            <a:spLocks/>
          </p:cNvSpPr>
          <p:nvPr/>
        </p:nvSpPr>
        <p:spPr bwMode="auto">
          <a:xfrm>
            <a:off x="2132331" y="260801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kern="0" dirty="0"/>
              <a:t>新功能 </a:t>
            </a:r>
            <a:r>
              <a:rPr lang="en-US" altLang="zh-TW" kern="0" dirty="0"/>
              <a:t>(</a:t>
            </a:r>
            <a:r>
              <a:rPr lang="zh-TW" altLang="en-US" kern="0" dirty="0"/>
              <a:t>二</a:t>
            </a:r>
            <a:r>
              <a:rPr lang="en-US" altLang="zh-TW" kern="0" dirty="0"/>
              <a:t>) - </a:t>
            </a:r>
            <a:r>
              <a:rPr lang="zh-TW" altLang="en-US" kern="0" dirty="0"/>
              <a:t>學校行政行事曆</a:t>
            </a:r>
            <a:endParaRPr lang="en-US" kern="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4CED627-8543-4F72-BD7D-38C98BBE166E}"/>
              </a:ext>
            </a:extLst>
          </p:cNvPr>
          <p:cNvSpPr/>
          <p:nvPr/>
        </p:nvSpPr>
        <p:spPr bwMode="auto">
          <a:xfrm>
            <a:off x="2712915" y="1993397"/>
            <a:ext cx="910230" cy="40060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DB8DF6E-352B-4EE4-B4C3-A2C4C4182AED}"/>
              </a:ext>
            </a:extLst>
          </p:cNvPr>
          <p:cNvSpPr/>
          <p:nvPr/>
        </p:nvSpPr>
        <p:spPr bwMode="auto">
          <a:xfrm>
            <a:off x="2613522" y="3174872"/>
            <a:ext cx="8613719" cy="138122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05"/>
    </mc:Choice>
    <mc:Fallback xmlns="">
      <p:transition spd="slow" advTm="50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  <p:extLst mod="1">
    <p:ext uri="{E180D4A7-C9FB-4DFB-919C-405C955672EB}">
      <p14:showEvtLst xmlns:p14="http://schemas.microsoft.com/office/powerpoint/2010/main">
        <p14:playEvt time="2236" objId="4"/>
        <p14:stopEvt time="47400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4|3.1|14.6|2.2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4|1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3|3.2|5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2|5.5|4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7|4.3|0.6|0.5|1|1.8|0.6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2|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9.2|5.9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1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4|31.6"/>
</p:tagLst>
</file>

<file path=ppt/theme/theme1.xml><?xml version="1.0" encoding="utf-8"?>
<a:theme xmlns:a="http://schemas.openxmlformats.org/drawingml/2006/main" name="SIM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M" id="{A0F94E76-8C16-40E5-A3CE-55DB35D6768F}" vid="{7CE7B05B-110B-4092-A8E1-A6B726FA667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</Template>
  <TotalTime>3749</TotalTime>
  <Words>143</Words>
  <Application>Microsoft Office PowerPoint</Application>
  <PresentationFormat>寬螢幕</PresentationFormat>
  <Paragraphs>27</Paragraphs>
  <Slides>16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細明體</vt:lpstr>
      <vt:lpstr>新細明體</vt:lpstr>
      <vt:lpstr>Calibri</vt:lpstr>
      <vt:lpstr>Cooper Black</vt:lpstr>
      <vt:lpstr>Tahoma</vt:lpstr>
      <vt:lpstr>Trebuchet MS</vt:lpstr>
      <vt:lpstr>Wingdings</vt:lpstr>
      <vt:lpstr>SIM</vt:lpstr>
      <vt:lpstr>學校管理模組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優化介面 (一)</vt:lpstr>
      <vt:lpstr>優化介面 (一)</vt:lpstr>
      <vt:lpstr>優化介面 (二)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 User</dc:creator>
  <cp:lastModifiedBy>TAM, Lok-yan</cp:lastModifiedBy>
  <cp:revision>354</cp:revision>
  <dcterms:created xsi:type="dcterms:W3CDTF">2024-02-09T02:36:06Z</dcterms:created>
  <dcterms:modified xsi:type="dcterms:W3CDTF">2024-06-11T06:23:52Z</dcterms:modified>
</cp:coreProperties>
</file>